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Source Sans Pro Bold" charset="1" panose="020B0703030403020204"/>
      <p:regular r:id="rId34"/>
    </p:embeddedFont>
    <p:embeddedFont>
      <p:font typeface="Source Sans Pro" charset="1" panose="020B0503030403020204"/>
      <p:regular r:id="rId35"/>
    </p:embeddedFont>
    <p:embeddedFont>
      <p:font typeface="Nunito" charset="1" panose="00000500000000000000"/>
      <p:regular r:id="rId36"/>
    </p:embeddedFont>
    <p:embeddedFont>
      <p:font typeface="Nunito Bold" charset="1" panose="00000800000000000000"/>
      <p:regular r:id="rId37"/>
    </p:embeddedFont>
    <p:embeddedFont>
      <p:font typeface="Nunito Bold Bold" charset="1" panose="00000000000000000000"/>
      <p:regular r:id="rId38"/>
    </p:embeddedFont>
    <p:embeddedFont>
      <p:font typeface="Canva Sans Bold" charset="1" panose="020B0803030501040103"/>
      <p:regular r:id="rId39"/>
    </p:embeddedFont>
    <p:embeddedFont>
      <p:font typeface="Canva Sans" charset="1" panose="020B05030305010401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jpeg" Type="http://schemas.openxmlformats.org/officeDocument/2006/relationships/image"/><Relationship Id="rId5" Target="../media/image40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44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6495" y="6858358"/>
            <a:ext cx="2926462" cy="29264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42214" y="-351284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01221" y="-3785717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72671" y="6445722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45796" y="5956744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932063" y="8092992"/>
            <a:ext cx="3635278" cy="0"/>
          </a:xfrm>
          <a:prstGeom prst="line">
            <a:avLst/>
          </a:prstGeom>
          <a:ln cap="rnd" w="57150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57190" y="5628131"/>
            <a:ext cx="8757342" cy="0"/>
          </a:xfrm>
          <a:prstGeom prst="line">
            <a:avLst/>
          </a:prstGeom>
          <a:ln cap="rnd" w="57150">
            <a:solidFill>
              <a:srgbClr val="12294E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11954952" y="1630659"/>
            <a:ext cx="5569978" cy="7025683"/>
            <a:chOff x="0" y="0"/>
            <a:chExt cx="503429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6000">
              <a:off x="-3800" y="-2420"/>
              <a:ext cx="5041895" cy="6354840"/>
            </a:xfrm>
            <a:custGeom>
              <a:avLst/>
              <a:gdLst/>
              <a:ahLst/>
              <a:cxnLst/>
              <a:rect r="r" b="b" t="t" l="l"/>
              <a:pathLst>
                <a:path h="6354840" w="5041895">
                  <a:moveTo>
                    <a:pt x="2526489" y="6352415"/>
                  </a:moveTo>
                  <a:cubicBezTo>
                    <a:pt x="1137026" y="6354840"/>
                    <a:pt x="7607" y="5361130"/>
                    <a:pt x="5466" y="4134312"/>
                  </a:cubicBezTo>
                  <a:lnTo>
                    <a:pt x="2141" y="2229315"/>
                  </a:lnTo>
                  <a:cubicBezTo>
                    <a:pt x="0" y="1002497"/>
                    <a:pt x="1125943" y="4850"/>
                    <a:pt x="2515406" y="2425"/>
                  </a:cubicBezTo>
                  <a:cubicBezTo>
                    <a:pt x="3904870" y="0"/>
                    <a:pt x="5034288" y="993710"/>
                    <a:pt x="5036429" y="2220528"/>
                  </a:cubicBezTo>
                  <a:lnTo>
                    <a:pt x="5039754" y="4125525"/>
                  </a:lnTo>
                  <a:cubicBezTo>
                    <a:pt x="5041895" y="5352344"/>
                    <a:pt x="3915952" y="6349990"/>
                    <a:pt x="2526489" y="6352415"/>
                  </a:cubicBezTo>
                  <a:lnTo>
                    <a:pt x="2526489" y="6352415"/>
                  </a:lnTo>
                  <a:close/>
                </a:path>
              </a:pathLst>
            </a:custGeom>
            <a:blipFill>
              <a:blip r:embed="rId6"/>
              <a:stretch>
                <a:fillRect l="-69615" t="-69" r="-48560" b="-15320"/>
              </a:stretch>
            </a:blipFill>
            <a:ln w="1524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556893" y="2152942"/>
            <a:ext cx="9161240" cy="280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9"/>
              </a:lnSpc>
              <a:spcBef>
                <a:spcPct val="0"/>
              </a:spcBef>
            </a:pPr>
            <a:r>
              <a:rPr lang="en-US" b="true" sz="8228" spc="-567" strike="noStrike" u="none">
                <a:solidFill>
                  <a:srgbClr val="12294E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Skin Lesion Classification Using Deep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7190" y="6361911"/>
            <a:ext cx="8985025" cy="11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5054" spc="-34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Application of CNN for Multi-class Skin Disease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7045" y="7970646"/>
            <a:ext cx="2822255" cy="1287654"/>
          </a:xfrm>
          <a:custGeom>
            <a:avLst/>
            <a:gdLst/>
            <a:ahLst/>
            <a:cxnLst/>
            <a:rect r="r" b="b" t="t" l="l"/>
            <a:pathLst>
              <a:path h="1287654" w="2822255">
                <a:moveTo>
                  <a:pt x="0" y="0"/>
                </a:moveTo>
                <a:lnTo>
                  <a:pt x="2822255" y="0"/>
                </a:lnTo>
                <a:lnTo>
                  <a:pt x="2822255" y="1287654"/>
                </a:lnTo>
                <a:lnTo>
                  <a:pt x="0" y="1287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1315214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After visualization for image and text data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140" y="1885988"/>
            <a:ext cx="62691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know that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4454" y="2875377"/>
            <a:ext cx="11647634" cy="2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is imbalanced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null value 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unnecessary column 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 categorical columns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3150" y="7012919"/>
            <a:ext cx="1106170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all will solved in preprocessing stage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5709" y="2700086"/>
            <a:ext cx="8336583" cy="5467492"/>
            <a:chOff x="0" y="0"/>
            <a:chExt cx="878587" cy="576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587" cy="576216"/>
            </a:xfrm>
            <a:custGeom>
              <a:avLst/>
              <a:gdLst/>
              <a:ahLst/>
              <a:cxnLst/>
              <a:rect r="r" b="b" t="t" l="l"/>
              <a:pathLst>
                <a:path h="576216" w="878587">
                  <a:moveTo>
                    <a:pt x="439294" y="0"/>
                  </a:moveTo>
                  <a:cubicBezTo>
                    <a:pt x="196678" y="0"/>
                    <a:pt x="0" y="128990"/>
                    <a:pt x="0" y="288108"/>
                  </a:cubicBezTo>
                  <a:cubicBezTo>
                    <a:pt x="0" y="447225"/>
                    <a:pt x="196678" y="576216"/>
                    <a:pt x="439294" y="576216"/>
                  </a:cubicBezTo>
                  <a:cubicBezTo>
                    <a:pt x="681909" y="576216"/>
                    <a:pt x="878587" y="447225"/>
                    <a:pt x="878587" y="288108"/>
                  </a:cubicBezTo>
                  <a:cubicBezTo>
                    <a:pt x="878587" y="128990"/>
                    <a:pt x="681909" y="0"/>
                    <a:pt x="43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368" y="-88855"/>
              <a:ext cx="713852" cy="611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359"/>
                </a:lnSpc>
              </a:pPr>
              <a:r>
                <a:rPr lang="en-US" sz="73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Preprocessing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97192" y="1987024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6" y="0"/>
                </a:lnTo>
                <a:lnTo>
                  <a:pt x="6893616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5351" y="5829109"/>
            <a:ext cx="9723356" cy="2372702"/>
          </a:xfrm>
          <a:custGeom>
            <a:avLst/>
            <a:gdLst/>
            <a:ahLst/>
            <a:cxnLst/>
            <a:rect r="r" b="b" t="t" l="l"/>
            <a:pathLst>
              <a:path h="2372702" w="9723356">
                <a:moveTo>
                  <a:pt x="0" y="0"/>
                </a:moveTo>
                <a:lnTo>
                  <a:pt x="9723356" y="0"/>
                </a:lnTo>
                <a:lnTo>
                  <a:pt x="9723356" y="2372702"/>
                </a:lnTo>
                <a:lnTo>
                  <a:pt x="0" y="2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22870"/>
            <a:ext cx="9723356" cy="2372702"/>
          </a:xfrm>
          <a:custGeom>
            <a:avLst/>
            <a:gdLst/>
            <a:ahLst/>
            <a:cxnLst/>
            <a:rect r="r" b="b" t="t" l="l"/>
            <a:pathLst>
              <a:path h="2372702" w="9723356">
                <a:moveTo>
                  <a:pt x="0" y="0"/>
                </a:moveTo>
                <a:lnTo>
                  <a:pt x="9723356" y="0"/>
                </a:lnTo>
                <a:lnTo>
                  <a:pt x="9723356" y="2372702"/>
                </a:lnTo>
                <a:lnTo>
                  <a:pt x="0" y="2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8615" y="2147272"/>
            <a:ext cx="9253472" cy="86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1"/>
              </a:lnSpc>
            </a:pPr>
            <a:r>
              <a:rPr lang="en-US" sz="506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Preprocess on images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14275" y="6143351"/>
            <a:ext cx="7532081" cy="87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504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Preprocess on text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4089" y="5882050"/>
            <a:ext cx="3945211" cy="3376250"/>
          </a:xfrm>
          <a:custGeom>
            <a:avLst/>
            <a:gdLst/>
            <a:ahLst/>
            <a:cxnLst/>
            <a:rect r="r" b="b" t="t" l="l"/>
            <a:pathLst>
              <a:path h="3376250" w="3945211">
                <a:moveTo>
                  <a:pt x="0" y="0"/>
                </a:moveTo>
                <a:lnTo>
                  <a:pt x="3945211" y="0"/>
                </a:lnTo>
                <a:lnTo>
                  <a:pt x="3945211" y="3376250"/>
                </a:lnTo>
                <a:lnTo>
                  <a:pt x="0" y="337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5685" y="5882050"/>
            <a:ext cx="3893218" cy="3376250"/>
          </a:xfrm>
          <a:custGeom>
            <a:avLst/>
            <a:gdLst/>
            <a:ahLst/>
            <a:cxnLst/>
            <a:rect r="r" b="b" t="t" l="l"/>
            <a:pathLst>
              <a:path h="3376250" w="3893218">
                <a:moveTo>
                  <a:pt x="0" y="0"/>
                </a:moveTo>
                <a:lnTo>
                  <a:pt x="3893218" y="0"/>
                </a:lnTo>
                <a:lnTo>
                  <a:pt x="3893218" y="3376250"/>
                </a:lnTo>
                <a:lnTo>
                  <a:pt x="0" y="33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6952" y="6891455"/>
            <a:ext cx="1903910" cy="1357441"/>
          </a:xfrm>
          <a:custGeom>
            <a:avLst/>
            <a:gdLst/>
            <a:ahLst/>
            <a:cxnLst/>
            <a:rect r="r" b="b" t="t" l="l"/>
            <a:pathLst>
              <a:path h="1357441" w="1903910">
                <a:moveTo>
                  <a:pt x="0" y="0"/>
                </a:moveTo>
                <a:lnTo>
                  <a:pt x="1903910" y="0"/>
                </a:lnTo>
                <a:lnTo>
                  <a:pt x="1903910" y="1357440"/>
                </a:lnTo>
                <a:lnTo>
                  <a:pt x="0" y="1357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830199" y="191032"/>
            <a:ext cx="8749868" cy="8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  <a:spcBef>
                <a:spcPct val="0"/>
              </a:spcBef>
            </a:pPr>
            <a:r>
              <a:rPr lang="en-US" b="true" sz="4895" spc="-33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Preprocessing on images: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300" y="4872037"/>
            <a:ext cx="439641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Augmentation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300" y="2065954"/>
            <a:ext cx="3031435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  <a:spcBef>
                <a:spcPct val="0"/>
              </a:spcBef>
            </a:pPr>
            <a:r>
              <a:rPr lang="en-US" b="true" sz="2995" spc="-206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Normalization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71929"/>
            <a:ext cx="15590877" cy="48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4"/>
              </a:lnSpc>
              <a:spcBef>
                <a:spcPct val="0"/>
              </a:spcBef>
            </a:pPr>
            <a:r>
              <a:rPr lang="en-US" sz="2895" spc="-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scaling data to a specific range  [0, 1], to improve model performance by ensuring consistent feature magnitudes.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300" y="5767388"/>
            <a:ext cx="4909718" cy="13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solve Imbalanced image data problem </a:t>
            </a:r>
          </a:p>
          <a:p>
            <a:pPr algn="ctr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503" y="4995933"/>
            <a:ext cx="4156739" cy="1236753"/>
          </a:xfrm>
          <a:custGeom>
            <a:avLst/>
            <a:gdLst/>
            <a:ahLst/>
            <a:cxnLst/>
            <a:rect r="r" b="b" t="t" l="l"/>
            <a:pathLst>
              <a:path h="1236753" w="4156739">
                <a:moveTo>
                  <a:pt x="0" y="0"/>
                </a:moveTo>
                <a:lnTo>
                  <a:pt x="4156739" y="0"/>
                </a:lnTo>
                <a:lnTo>
                  <a:pt x="4156739" y="1236752"/>
                </a:lnTo>
                <a:lnTo>
                  <a:pt x="0" y="1236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940" y="1927357"/>
            <a:ext cx="7132290" cy="7250942"/>
          </a:xfrm>
          <a:custGeom>
            <a:avLst/>
            <a:gdLst/>
            <a:ahLst/>
            <a:cxnLst/>
            <a:rect r="r" b="b" t="t" l="l"/>
            <a:pathLst>
              <a:path h="7250942" w="7132290">
                <a:moveTo>
                  <a:pt x="0" y="0"/>
                </a:moveTo>
                <a:lnTo>
                  <a:pt x="7132290" y="0"/>
                </a:lnTo>
                <a:lnTo>
                  <a:pt x="7132290" y="7250942"/>
                </a:lnTo>
                <a:lnTo>
                  <a:pt x="0" y="7250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5946751" cy="6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  <a:spcBef>
                <a:spcPct val="0"/>
              </a:spcBef>
            </a:pPr>
            <a:r>
              <a:rPr lang="en-US" b="true" sz="3965" spc="-273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Preprocessing on Table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6218" y="2423805"/>
            <a:ext cx="5340773" cy="52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sz="3095" spc="-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Drop Unnecessary Columns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63021" y="3735817"/>
            <a:ext cx="11255307" cy="5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  <a:spcBef>
                <a:spcPct val="0"/>
              </a:spcBef>
            </a:pPr>
            <a:r>
              <a:rPr lang="en-US" sz="3295" spc="-2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category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8593" y="8008859"/>
            <a:ext cx="12456023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0073" y="6656944"/>
            <a:ext cx="12456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Missing value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3814" y="5290054"/>
            <a:ext cx="5353720" cy="58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4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Handel Imbalance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8740" y="1210371"/>
            <a:ext cx="8750519" cy="7492940"/>
            <a:chOff x="0" y="0"/>
            <a:chExt cx="94921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216" cy="812800"/>
            </a:xfrm>
            <a:custGeom>
              <a:avLst/>
              <a:gdLst/>
              <a:ahLst/>
              <a:cxnLst/>
              <a:rect r="r" b="b" t="t" l="l"/>
              <a:pathLst>
                <a:path h="812800" w="949216">
                  <a:moveTo>
                    <a:pt x="474608" y="0"/>
                  </a:moveTo>
                  <a:cubicBezTo>
                    <a:pt x="212489" y="0"/>
                    <a:pt x="0" y="181951"/>
                    <a:pt x="0" y="406400"/>
                  </a:cubicBezTo>
                  <a:cubicBezTo>
                    <a:pt x="0" y="630849"/>
                    <a:pt x="212489" y="812800"/>
                    <a:pt x="474608" y="812800"/>
                  </a:cubicBezTo>
                  <a:cubicBezTo>
                    <a:pt x="736727" y="812800"/>
                    <a:pt x="949216" y="630849"/>
                    <a:pt x="949216" y="406400"/>
                  </a:cubicBezTo>
                  <a:cubicBezTo>
                    <a:pt x="949216" y="181951"/>
                    <a:pt x="736727" y="0"/>
                    <a:pt x="47460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89" y="-95250"/>
              <a:ext cx="77123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97192" y="1696692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6" y="0"/>
                </a:lnTo>
                <a:lnTo>
                  <a:pt x="6893616" y="6893616"/>
                </a:lnTo>
                <a:lnTo>
                  <a:pt x="0" y="689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096" y="841493"/>
            <a:ext cx="7339003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9"/>
              </a:lnSpc>
              <a:spcBef>
                <a:spcPct val="0"/>
              </a:spcBef>
            </a:pPr>
            <a:r>
              <a:rPr lang="en-US" b="true" sz="5585" spc="-385" strike="noStrike" u="non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7170" y="1437515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 on images: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82" y="2253125"/>
            <a:ext cx="16611356" cy="296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Convolutional Neural Network (CNN) is used to classify skin lesions into 7 categories. The model includes: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- Input Shape: (28, 28, 3).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- Convolutional Blocks: Three blocks with increasing filters (32, 64), ReLU activation,  MaxPooling, and  </a:t>
            </a:r>
          </a:p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Dropout for regularization.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Fully Connected Layers: Two dense layers (64, 128 units) and ReLU activation.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21072" y="7419801"/>
            <a:ext cx="5076456" cy="5246370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t="0" r="-2751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1096" y="5934761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spcBef>
                <a:spcPct val="0"/>
              </a:spcBef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on Table</a:t>
            </a:r>
            <a:r>
              <a:rPr lang="en-US" sz="3895" spc="-268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182" y="6740678"/>
            <a:ext cx="16611356" cy="176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9"/>
              </a:lnSpc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- input shape: (4,).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Fully connected layer (16) with ReLU activatioin .</a:t>
            </a:r>
          </a:p>
          <a:p>
            <a:pPr algn="l">
              <a:lnSpc>
                <a:spcPts val="472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096" y="841493"/>
            <a:ext cx="7339003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9"/>
              </a:lnSpc>
              <a:spcBef>
                <a:spcPct val="0"/>
              </a:spcBef>
            </a:pPr>
            <a:r>
              <a:rPr lang="en-US" b="true" sz="5585" spc="-385" strike="noStrike" u="non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7170" y="1437515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Combine  two models: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182" y="2253125"/>
            <a:ext cx="16611356" cy="177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317" indent="-364658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Combine two models and enter  them to another fully connected layers.</a:t>
            </a:r>
          </a:p>
          <a:p>
            <a:pPr algn="l" marL="729317" indent="-364658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 Fully connected layers (128 , 64 ,32 , 16 ,7) with ReLU and SoftMax activation for classification output.</a:t>
            </a:r>
          </a:p>
          <a:p>
            <a:pPr algn="l">
              <a:lnSpc>
                <a:spcPts val="472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4721072" y="7419801"/>
            <a:ext cx="5076456" cy="5246370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t="0" r="-2751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1096" y="4773879"/>
            <a:ext cx="6467354" cy="6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40" indent="-420570" lvl="1">
              <a:lnSpc>
                <a:spcPts val="5454"/>
              </a:lnSpc>
              <a:spcBef>
                <a:spcPct val="0"/>
              </a:spcBef>
              <a:buFont typeface="Arial"/>
              <a:buChar char="•"/>
            </a:pPr>
            <a:r>
              <a:rPr lang="en-US" sz="3895" spc="-268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training</a:t>
            </a:r>
            <a:r>
              <a:rPr lang="en-US" sz="3895" spc="-268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182" y="5589321"/>
            <a:ext cx="16611356" cy="236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Function: Sparse Categorical Crossentropy.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Optimizer: Adam </a:t>
            </a:r>
          </a:p>
          <a:p>
            <a:pPr algn="l" marL="729317" indent="-364659" lvl="1">
              <a:lnSpc>
                <a:spcPts val="4729"/>
              </a:lnSpc>
              <a:buFont typeface="Arial"/>
              <a:buChar char="•"/>
            </a:pPr>
            <a:r>
              <a:rPr lang="en-US" sz="3378" spc="-233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Callbacks: EarlyStopping, ModelCheckpoint, and ReduceLROnPlateau for efficient training.</a:t>
            </a:r>
          </a:p>
          <a:p>
            <a:pPr algn="l">
              <a:lnSpc>
                <a:spcPts val="472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8740" y="1210371"/>
            <a:ext cx="8750519" cy="7492940"/>
            <a:chOff x="0" y="0"/>
            <a:chExt cx="94921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216" cy="812800"/>
            </a:xfrm>
            <a:custGeom>
              <a:avLst/>
              <a:gdLst/>
              <a:ahLst/>
              <a:cxnLst/>
              <a:rect r="r" b="b" t="t" l="l"/>
              <a:pathLst>
                <a:path h="812800" w="949216">
                  <a:moveTo>
                    <a:pt x="474608" y="0"/>
                  </a:moveTo>
                  <a:cubicBezTo>
                    <a:pt x="212489" y="0"/>
                    <a:pt x="0" y="181951"/>
                    <a:pt x="0" y="406400"/>
                  </a:cubicBezTo>
                  <a:cubicBezTo>
                    <a:pt x="0" y="630849"/>
                    <a:pt x="212489" y="812800"/>
                    <a:pt x="474608" y="812800"/>
                  </a:cubicBezTo>
                  <a:cubicBezTo>
                    <a:pt x="736727" y="812800"/>
                    <a:pt x="949216" y="630849"/>
                    <a:pt x="949216" y="406400"/>
                  </a:cubicBezTo>
                  <a:cubicBezTo>
                    <a:pt x="949216" y="181951"/>
                    <a:pt x="736727" y="0"/>
                    <a:pt x="474608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89" y="-95250"/>
              <a:ext cx="77123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Evaluation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6689" y="1696692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6"/>
                </a:lnTo>
                <a:lnTo>
                  <a:pt x="0" y="689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358" y="4309273"/>
            <a:ext cx="16040942" cy="5333613"/>
          </a:xfrm>
          <a:custGeom>
            <a:avLst/>
            <a:gdLst/>
            <a:ahLst/>
            <a:cxnLst/>
            <a:rect r="r" b="b" t="t" l="l"/>
            <a:pathLst>
              <a:path h="5333613" w="16040942">
                <a:moveTo>
                  <a:pt x="0" y="0"/>
                </a:moveTo>
                <a:lnTo>
                  <a:pt x="16040942" y="0"/>
                </a:lnTo>
                <a:lnTo>
                  <a:pt x="16040942" y="5333613"/>
                </a:lnTo>
                <a:lnTo>
                  <a:pt x="0" y="53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072802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36" y="1329407"/>
            <a:ext cx="17042736" cy="206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Both Training Accuracy and Validation Accuracy improve over time, demonstrating that the model captures </a:t>
            </a:r>
          </a:p>
          <a:p>
            <a:pPr algn="ctr">
              <a:lnSpc>
                <a:spcPts val="4194"/>
              </a:lnSpc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meaningful features from the data.</a:t>
            </a:r>
          </a:p>
          <a:p>
            <a:pPr algn="ctr">
              <a:lnSpc>
                <a:spcPts val="4194"/>
              </a:lnSpc>
            </a:pPr>
          </a:p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Validation Accuracy stabilizes at a satisfactory level, showing the model's ability to generalize well to unseen data.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3416" y="-680574"/>
            <a:ext cx="2926462" cy="29264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78637" y="131823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4"/>
                </a:lnTo>
                <a:lnTo>
                  <a:pt x="0" y="211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237" y="347727"/>
            <a:ext cx="5816441" cy="94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9"/>
              </a:lnSpc>
              <a:spcBef>
                <a:spcPct val="0"/>
              </a:spcBef>
            </a:pPr>
            <a:r>
              <a:rPr lang="en-US" sz="5556" spc="-383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true" sz="5556" spc="-38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About Skin Lesions </a:t>
            </a:r>
            <a:r>
              <a:rPr lang="en-US" b="true" sz="5556" spc="-38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989" y="2056859"/>
            <a:ext cx="17586022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899" spc="-269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skin lesion is any abnormal change or growth on the skin, such as moles, sores, or discolorations. Lesions are categorized into benign (non-cancerous) or malignant (cancerous) types.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831550"/>
            <a:ext cx="587973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7" indent="-485773" lvl="1">
              <a:lnSpc>
                <a:spcPts val="6299"/>
              </a:lnSpc>
              <a:buFont typeface="Arial"/>
              <a:buChar char="•"/>
            </a:pPr>
            <a:r>
              <a:rPr lang="en-US" sz="4499" spc="-310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a Skin Lesion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0989" y="5764631"/>
            <a:ext cx="17259300" cy="272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UV Radiation: Sun or tanning bed exposure damages skin cells, increasing cancer risk.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-Genetics: Family history raises the risk of skin lesions, especially cancer.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-Inflammation/Infections: Conditions like acne or eczema cause lesions through ongoing irritation.</a:t>
            </a:r>
          </a:p>
          <a:p>
            <a:pPr algn="l">
              <a:lnSpc>
                <a:spcPts val="545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552047"/>
            <a:ext cx="572332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7" indent="-485773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 spc="-310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Causes of Skin Lesions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6855" y="3748859"/>
            <a:ext cx="8013612" cy="5960124"/>
          </a:xfrm>
          <a:custGeom>
            <a:avLst/>
            <a:gdLst/>
            <a:ahLst/>
            <a:cxnLst/>
            <a:rect r="r" b="b" t="t" l="l"/>
            <a:pathLst>
              <a:path h="5960124" w="8013612">
                <a:moveTo>
                  <a:pt x="0" y="0"/>
                </a:moveTo>
                <a:lnTo>
                  <a:pt x="8013612" y="0"/>
                </a:lnTo>
                <a:lnTo>
                  <a:pt x="801361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74830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 : Confusion Matrix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319" y="1331453"/>
            <a:ext cx="17042736" cy="25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diagonal values in the confusion matrix represent the number of correct predictions for each class.</a:t>
            </a:r>
          </a:p>
          <a:p>
            <a:pPr algn="ctr">
              <a:lnSpc>
                <a:spcPts val="4194"/>
              </a:lnSpc>
            </a:pPr>
          </a:p>
          <a:p>
            <a:pPr algn="ctr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large proportion of predictions fall along the diagonal, showing that the model performs well in classifying most categories correctly.</a:t>
            </a:r>
          </a:p>
          <a:p>
            <a:pPr algn="ctr">
              <a:lnSpc>
                <a:spcPts val="419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662" y="1300033"/>
            <a:ext cx="6875112" cy="4547600"/>
          </a:xfrm>
          <a:custGeom>
            <a:avLst/>
            <a:gdLst/>
            <a:ahLst/>
            <a:cxnLst/>
            <a:rect r="r" b="b" t="t" l="l"/>
            <a:pathLst>
              <a:path h="4547600" w="6875112">
                <a:moveTo>
                  <a:pt x="0" y="0"/>
                </a:moveTo>
                <a:lnTo>
                  <a:pt x="6875112" y="0"/>
                </a:lnTo>
                <a:lnTo>
                  <a:pt x="6875112" y="4547601"/>
                </a:lnTo>
                <a:lnTo>
                  <a:pt x="0" y="454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6535" y="5847634"/>
            <a:ext cx="6755967" cy="4261997"/>
          </a:xfrm>
          <a:custGeom>
            <a:avLst/>
            <a:gdLst/>
            <a:ahLst/>
            <a:cxnLst/>
            <a:rect r="r" b="b" t="t" l="l"/>
            <a:pathLst>
              <a:path h="4261997" w="6755967">
                <a:moveTo>
                  <a:pt x="0" y="0"/>
                </a:moveTo>
                <a:lnTo>
                  <a:pt x="6755967" y="0"/>
                </a:lnTo>
                <a:lnTo>
                  <a:pt x="6755967" y="4261996"/>
                </a:lnTo>
                <a:lnTo>
                  <a:pt x="0" y="4261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44746" y="1300033"/>
            <a:ext cx="6845237" cy="4445266"/>
          </a:xfrm>
          <a:custGeom>
            <a:avLst/>
            <a:gdLst/>
            <a:ahLst/>
            <a:cxnLst/>
            <a:rect r="r" b="b" t="t" l="l"/>
            <a:pathLst>
              <a:path h="4445266" w="6845237">
                <a:moveTo>
                  <a:pt x="0" y="0"/>
                </a:moveTo>
                <a:lnTo>
                  <a:pt x="6845236" y="0"/>
                </a:lnTo>
                <a:lnTo>
                  <a:pt x="6845236" y="4445266"/>
                </a:lnTo>
                <a:lnTo>
                  <a:pt x="0" y="444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983936" y="250087"/>
            <a:ext cx="16040942" cy="7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b="true" sz="4595" spc="-317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Analysis : another metrics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52286" y="-2982324"/>
            <a:ext cx="8414028" cy="841399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679230" y="6254940"/>
            <a:ext cx="8414028" cy="841399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31740" y="5556925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309647" y="4970339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9" y="0"/>
                </a:lnTo>
                <a:lnTo>
                  <a:pt x="2862339" y="1566479"/>
                </a:lnTo>
                <a:lnTo>
                  <a:pt x="0" y="1566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34799" y="4349538"/>
            <a:ext cx="8079253" cy="10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8"/>
              </a:lnSpc>
            </a:pPr>
            <a:r>
              <a:rPr lang="en-US" sz="9021" spc="-622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Deployment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03761" y="1438067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89058" y="3130556"/>
            <a:ext cx="5076456" cy="5246370"/>
            <a:chOff x="0" y="0"/>
            <a:chExt cx="6362700" cy="6575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t="0" r="-2751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89363" y="3130556"/>
            <a:ext cx="5076456" cy="5246370"/>
            <a:chOff x="0" y="0"/>
            <a:chExt cx="6362700" cy="6575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18902" t="0" r="-1890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60302" y="1242997"/>
            <a:ext cx="8010423" cy="4561013"/>
            <a:chOff x="0" y="0"/>
            <a:chExt cx="2264505" cy="12893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4505" cy="1289375"/>
            </a:xfrm>
            <a:custGeom>
              <a:avLst/>
              <a:gdLst/>
              <a:ahLst/>
              <a:cxnLst/>
              <a:rect r="r" b="b" t="t" l="l"/>
              <a:pathLst>
                <a:path h="1289375" w="2264505">
                  <a:moveTo>
                    <a:pt x="2140045" y="1289374"/>
                  </a:moveTo>
                  <a:lnTo>
                    <a:pt x="124460" y="1289374"/>
                  </a:lnTo>
                  <a:cubicBezTo>
                    <a:pt x="55880" y="1289374"/>
                    <a:pt x="0" y="1233494"/>
                    <a:pt x="0" y="11649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0045" y="0"/>
                  </a:lnTo>
                  <a:cubicBezTo>
                    <a:pt x="2208625" y="0"/>
                    <a:pt x="2264505" y="55880"/>
                    <a:pt x="2264505" y="124460"/>
                  </a:cubicBezTo>
                  <a:lnTo>
                    <a:pt x="2264505" y="1164915"/>
                  </a:lnTo>
                  <a:cubicBezTo>
                    <a:pt x="2264505" y="1233494"/>
                    <a:pt x="2208625" y="1289375"/>
                    <a:pt x="2140045" y="1289375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795358" y="8896660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95358" y="6560621"/>
            <a:ext cx="5693700" cy="185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Eye &amp; Hearing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8407" y="1615653"/>
            <a:ext cx="6603206" cy="363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Older adults tend to have declined vision or eyesight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eye exam can identify the signs of cataracts and glaucoma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Sometimes hearing tests may decide whether senior citizens need to wear hearing aids or not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225890" y="7144235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6057888" y="2675551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9" y="0"/>
                </a:lnTo>
                <a:lnTo>
                  <a:pt x="2862339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91754" y="3379599"/>
            <a:ext cx="10451154" cy="5878701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0" t="-9116" r="0" b="-911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5358" y="4477501"/>
            <a:ext cx="6122830" cy="4114800"/>
            <a:chOff x="0" y="0"/>
            <a:chExt cx="1730892" cy="1163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892" cy="1163232"/>
            </a:xfrm>
            <a:custGeom>
              <a:avLst/>
              <a:gdLst/>
              <a:ahLst/>
              <a:cxnLst/>
              <a:rect r="r" b="b" t="t" l="l"/>
              <a:pathLst>
                <a:path h="1163232" w="1730892">
                  <a:moveTo>
                    <a:pt x="1606432" y="1163232"/>
                  </a:moveTo>
                  <a:lnTo>
                    <a:pt x="124460" y="1163232"/>
                  </a:lnTo>
                  <a:cubicBezTo>
                    <a:pt x="55880" y="1163232"/>
                    <a:pt x="0" y="1107352"/>
                    <a:pt x="0" y="103877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6432" y="0"/>
                  </a:lnTo>
                  <a:cubicBezTo>
                    <a:pt x="1675012" y="0"/>
                    <a:pt x="1730892" y="55880"/>
                    <a:pt x="1730892" y="124460"/>
                  </a:cubicBezTo>
                  <a:lnTo>
                    <a:pt x="1730892" y="1038772"/>
                  </a:lnTo>
                  <a:cubicBezTo>
                    <a:pt x="1730892" y="1107352"/>
                    <a:pt x="1675012" y="1163232"/>
                    <a:pt x="1606432" y="1163232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795358" y="3681291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95358" y="2398474"/>
            <a:ext cx="7182010" cy="95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Vaccinations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5198" y="4850157"/>
            <a:ext cx="4643150" cy="311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Flu Shot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recent COVID-19 vaccines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Shingles vaccine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Pneumonia vaccine</a:t>
            </a:r>
          </a:p>
          <a:p>
            <a:pPr algn="l" marL="646835" indent="-323418" lvl="1">
              <a:lnSpc>
                <a:spcPts val="4194"/>
              </a:lnSpc>
              <a:buFont typeface="Arial"/>
              <a:buChar char="•"/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Meningitis vaccine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45235" y="2363436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3884" y="5143500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62239" y="5143500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77941" y="5143500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500562" y="6303446"/>
            <a:ext cx="3445185" cy="1399168"/>
            <a:chOff x="0" y="0"/>
            <a:chExt cx="1626109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6109" cy="660400"/>
            </a:xfrm>
            <a:custGeom>
              <a:avLst/>
              <a:gdLst/>
              <a:ahLst/>
              <a:cxnLst/>
              <a:rect r="r" b="b" t="t" l="l"/>
              <a:pathLst>
                <a:path h="660400" w="1626109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63028" y="6303446"/>
            <a:ext cx="3445185" cy="1399168"/>
            <a:chOff x="0" y="0"/>
            <a:chExt cx="1626109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6109" cy="660400"/>
            </a:xfrm>
            <a:custGeom>
              <a:avLst/>
              <a:gdLst/>
              <a:ahLst/>
              <a:cxnLst/>
              <a:rect r="r" b="b" t="t" l="l"/>
              <a:pathLst>
                <a:path h="660400" w="1626109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934731" y="6303446"/>
            <a:ext cx="4014913" cy="1399168"/>
            <a:chOff x="0" y="0"/>
            <a:chExt cx="1895018" cy="66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95018" cy="660400"/>
            </a:xfrm>
            <a:custGeom>
              <a:avLst/>
              <a:gdLst/>
              <a:ahLst/>
              <a:cxnLst/>
              <a:rect r="r" b="b" t="t" l="l"/>
              <a:pathLst>
                <a:path h="660400" w="1895018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1795358" y="4296526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828122" y="1549437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4883" y="2084155"/>
            <a:ext cx="7182010" cy="18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Cancer Screenings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78862" y="6731517"/>
            <a:ext cx="344613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Prostate Cancer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1328" y="6731517"/>
            <a:ext cx="318540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Breast Cancer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13030" y="6731517"/>
            <a:ext cx="3446138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5" spc="-2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Colon (Rectal) Cancer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8011265" y="2577894"/>
            <a:ext cx="5328689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-5400000">
            <a:off x="-82437" y="7427071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5735235" y="1043740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795358" y="8852947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424200" y="7144235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7258" y="7678953"/>
            <a:ext cx="5548315" cy="96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312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77" y="2376179"/>
            <a:ext cx="2373438" cy="87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7289" spc="-50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01.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424200" y="2700230"/>
            <a:ext cx="2926462" cy="29264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7654" y="3968440"/>
            <a:ext cx="2926462" cy="29264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90960" y="2376179"/>
            <a:ext cx="2373438" cy="87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7289" spc="-50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02.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8011265" y="8172693"/>
            <a:ext cx="5328689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7212180" y="4890601"/>
            <a:ext cx="2395976" cy="0"/>
          </a:xfrm>
          <a:prstGeom prst="line">
            <a:avLst/>
          </a:prstGeom>
          <a:ln cap="flat" w="952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093872" y="3640226"/>
            <a:ext cx="5396988" cy="245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sz="3495" spc="-241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Senior citizens need to go through essential health and medical screenings regularly, at least for a preventive 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90960" y="3640226"/>
            <a:ext cx="7333003" cy="245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sz="3495" spc="-241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Routine medical screenings may detect any causal health problems earlier, helping the older adults to get the appropriate care or treatment before their conditions get worse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15575275" y="1038472"/>
            <a:ext cx="2862338" cy="1566480"/>
          </a:xfrm>
          <a:custGeom>
            <a:avLst/>
            <a:gdLst/>
            <a:ahLst/>
            <a:cxnLst/>
            <a:rect r="r" b="b" t="t" l="l"/>
            <a:pathLst>
              <a:path h="1566480" w="2862338">
                <a:moveTo>
                  <a:pt x="0" y="0"/>
                </a:moveTo>
                <a:lnTo>
                  <a:pt x="2862338" y="0"/>
                </a:lnTo>
                <a:lnTo>
                  <a:pt x="2862338" y="1566480"/>
                </a:lnTo>
                <a:lnTo>
                  <a:pt x="0" y="156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296" y="543167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795358" y="4595076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703197" y="6977860"/>
            <a:ext cx="4634141" cy="1715660"/>
            <a:chOff x="0" y="0"/>
            <a:chExt cx="1783796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60297" y="6977860"/>
            <a:ext cx="4634141" cy="1715660"/>
            <a:chOff x="0" y="0"/>
            <a:chExt cx="1783796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16581" y="6977860"/>
            <a:ext cx="4634141" cy="1715660"/>
            <a:chOff x="0" y="0"/>
            <a:chExt cx="1783796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3796" cy="660400"/>
            </a:xfrm>
            <a:custGeom>
              <a:avLst/>
              <a:gdLst/>
              <a:ahLst/>
              <a:cxnLst/>
              <a:rect r="r" b="b" t="t" l="l"/>
              <a:pathLst>
                <a:path h="660400" w="1783796">
                  <a:moveTo>
                    <a:pt x="16593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9336" y="0"/>
                  </a:lnTo>
                  <a:cubicBezTo>
                    <a:pt x="1727916" y="0"/>
                    <a:pt x="1783796" y="55880"/>
                    <a:pt x="1783796" y="124460"/>
                  </a:cubicBezTo>
                  <a:lnTo>
                    <a:pt x="1783796" y="535940"/>
                  </a:lnTo>
                  <a:cubicBezTo>
                    <a:pt x="1783796" y="604520"/>
                    <a:pt x="1727916" y="660400"/>
                    <a:pt x="1659336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30712" y="-1972062"/>
            <a:ext cx="7251970" cy="7494701"/>
            <a:chOff x="0" y="0"/>
            <a:chExt cx="6362700" cy="657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4522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66783" y="2382704"/>
            <a:ext cx="7182010" cy="183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spc="-553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Salford Senior 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9314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6783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Western Senior Center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6813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Northern Senior Center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4622" y="5856014"/>
            <a:ext cx="3763441" cy="82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95" spc="-206" b="true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Fauget Southwestern Senior Center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34919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2728" y="7350516"/>
            <a:ext cx="3763441" cy="8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496" spc="-17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 Anywhere St., Any City, ST 12345 | 123-456-7890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026935" y="2125529"/>
            <a:ext cx="2114065" cy="2114065"/>
          </a:xfrm>
          <a:custGeom>
            <a:avLst/>
            <a:gdLst/>
            <a:ahLst/>
            <a:cxnLst/>
            <a:rect r="r" b="b" t="t" l="l"/>
            <a:pathLst>
              <a:path h="2114065" w="2114065">
                <a:moveTo>
                  <a:pt x="0" y="0"/>
                </a:moveTo>
                <a:lnTo>
                  <a:pt x="2114065" y="0"/>
                </a:lnTo>
                <a:lnTo>
                  <a:pt x="2114065" y="2114065"/>
                </a:lnTo>
                <a:lnTo>
                  <a:pt x="0" y="211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78707" y="3308264"/>
            <a:ext cx="3485157" cy="34851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5463522" y="6080024"/>
            <a:ext cx="915527" cy="0"/>
          </a:xfrm>
          <a:prstGeom prst="line">
            <a:avLst/>
          </a:prstGeom>
          <a:ln cap="rnd" w="180975">
            <a:solidFill>
              <a:srgbClr val="1229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11104" y="2770165"/>
            <a:ext cx="1447072" cy="1447072"/>
          </a:xfrm>
          <a:custGeom>
            <a:avLst/>
            <a:gdLst/>
            <a:ahLst/>
            <a:cxnLst/>
            <a:rect r="r" b="b" t="t" l="l"/>
            <a:pathLst>
              <a:path h="1447072" w="1447072">
                <a:moveTo>
                  <a:pt x="0" y="0"/>
                </a:moveTo>
                <a:lnTo>
                  <a:pt x="1447072" y="0"/>
                </a:lnTo>
                <a:lnTo>
                  <a:pt x="1447072" y="1447071"/>
                </a:lnTo>
                <a:lnTo>
                  <a:pt x="0" y="144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92491" y="7394173"/>
            <a:ext cx="486389" cy="374077"/>
          </a:xfrm>
          <a:custGeom>
            <a:avLst/>
            <a:gdLst/>
            <a:ahLst/>
            <a:cxnLst/>
            <a:rect r="r" b="b" t="t" l="l"/>
            <a:pathLst>
              <a:path h="374077" w="486389">
                <a:moveTo>
                  <a:pt x="0" y="0"/>
                </a:moveTo>
                <a:lnTo>
                  <a:pt x="486389" y="0"/>
                </a:lnTo>
                <a:lnTo>
                  <a:pt x="486389" y="374078"/>
                </a:lnTo>
                <a:lnTo>
                  <a:pt x="0" y="374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5616" y="7298022"/>
            <a:ext cx="478016" cy="478016"/>
          </a:xfrm>
          <a:custGeom>
            <a:avLst/>
            <a:gdLst/>
            <a:ahLst/>
            <a:cxnLst/>
            <a:rect r="r" b="b" t="t" l="l"/>
            <a:pathLst>
              <a:path h="478016" w="478016">
                <a:moveTo>
                  <a:pt x="0" y="0"/>
                </a:moveTo>
                <a:lnTo>
                  <a:pt x="478016" y="0"/>
                </a:lnTo>
                <a:lnTo>
                  <a:pt x="478016" y="478015"/>
                </a:lnTo>
                <a:lnTo>
                  <a:pt x="0" y="478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42471" y="4560136"/>
            <a:ext cx="7916671" cy="13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6"/>
              </a:lnSpc>
            </a:pPr>
            <a:r>
              <a:rPr lang="en-US" sz="10995" spc="-758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38976" y="7412322"/>
            <a:ext cx="5329465" cy="45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3741" spc="-258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hello@reallygreatsite.com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807" y="7323957"/>
            <a:ext cx="5070493" cy="45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3741" spc="-258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1271" y="-2982324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3"/>
                </a:lnTo>
                <a:lnTo>
                  <a:pt x="0" y="730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6736" y="6128709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73078" y="5610361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2335" y="191931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2996" y="716996"/>
            <a:ext cx="6915101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585" spc="-385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996" y="2101469"/>
            <a:ext cx="16142958" cy="272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</a:p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Accurately diagnosing skin cancer is challenging due to the need to distinguish between various types of lesions. Misdiagnosis can lead to treatment delays and negatively impact patient outcomes.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706" y="1789269"/>
            <a:ext cx="3907840" cy="75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0677" indent="-485339" lvl="1">
              <a:lnSpc>
                <a:spcPts val="6294"/>
              </a:lnSpc>
              <a:buFont typeface="Arial"/>
              <a:buChar char="•"/>
            </a:pPr>
            <a:r>
              <a:rPr lang="en-US" sz="4495" spc="-310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706" y="5536286"/>
            <a:ext cx="7040246" cy="75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0677" indent="-485339" lvl="1">
              <a:lnSpc>
                <a:spcPts val="6294"/>
              </a:lnSpc>
              <a:spcBef>
                <a:spcPct val="0"/>
              </a:spcBef>
              <a:buFont typeface="Arial"/>
              <a:buChar char="•"/>
            </a:pPr>
            <a:r>
              <a:rPr lang="en-US" sz="4495" spc="-310" strike="noStrike" u="sng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We Choose This Project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996" y="6791564"/>
            <a:ext cx="10340914" cy="134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  <a:spcBef>
                <a:spcPct val="0"/>
              </a:spcBef>
            </a:pPr>
            <a:r>
              <a:rPr lang="en-US" sz="3895" spc="-268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chose this project to assist doctors in quickly and accurately diagnosing skin lesions.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95185" y="7767759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9009" y="703817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082073" y="6404772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50640" y="4600656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8888" y="2299381"/>
            <a:ext cx="3608246" cy="360823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449306" y="429561"/>
            <a:ext cx="14898315" cy="8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4"/>
              </a:lnSpc>
              <a:spcBef>
                <a:spcPct val="0"/>
              </a:spcBef>
            </a:pPr>
            <a:r>
              <a:rPr lang="en-US" b="true" sz="4724" spc="-326" strike="noStrike" u="none">
                <a:solidFill>
                  <a:srgbClr val="12294E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Dataset Overview: Skin Cancer MNIST: HAM10000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213" y="1320762"/>
            <a:ext cx="13190523" cy="51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981" indent="-404991" lvl="1">
              <a:lnSpc>
                <a:spcPts val="5252"/>
              </a:lnSpc>
              <a:buFont typeface="Arial"/>
              <a:buChar char="•"/>
            </a:pPr>
            <a:r>
              <a:rPr lang="en-US" sz="3751" spc="-258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HAM10000: Human Against Machine with 10,000 Dermatoscopic Images.  </a:t>
            </a:r>
          </a:p>
          <a:p>
            <a:pPr algn="l" marL="809983" indent="-404991" lvl="1">
              <a:lnSpc>
                <a:spcPts val="5252"/>
              </a:lnSpc>
              <a:buFont typeface="Arial"/>
              <a:buChar char="•"/>
            </a:pPr>
            <a:r>
              <a:rPr lang="en-US" sz="3751" spc="-258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dataset consists of images and associated with csv text file . We use these modalities together in a multi-class classification model  . </a:t>
            </a:r>
          </a:p>
          <a:p>
            <a:pPr algn="l">
              <a:lnSpc>
                <a:spcPts val="4972"/>
              </a:lnSpc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32118" y="3800517"/>
            <a:ext cx="10356769" cy="648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sz="3851" spc="-265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-l</a:t>
            </a:r>
            <a:r>
              <a:rPr lang="en-US" sz="3851" spc="-26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esion_id : A unique identifier for each lesion.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-image_id : The corresponding ID for each image in the dataset.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-dx : The diagnosis label for the lesion (e.g., bkl, nv, mel, etc.).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dx_type : The method used to confirm the diagnosis (e.g.,histopathology, follow-up).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 : The age of the patient.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-sex : The gender of the patient (male or female).</a:t>
            </a:r>
          </a:p>
          <a:p>
            <a:pPr algn="l">
              <a:lnSpc>
                <a:spcPts val="5112"/>
              </a:lnSpc>
            </a:pPr>
            <a:r>
              <a:rPr lang="en-US" sz="3651" spc="-251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-localization : The anatomical location of the lesion on the body (e.g., scalp, back, etc.).</a:t>
            </a:r>
          </a:p>
          <a:p>
            <a:pPr algn="l">
              <a:lnSpc>
                <a:spcPts val="511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7688" y="3244798"/>
            <a:ext cx="8404146" cy="65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571" indent="-415785" lvl="1">
              <a:lnSpc>
                <a:spcPts val="5392"/>
              </a:lnSpc>
              <a:buFont typeface="Arial"/>
              <a:buChar char="•"/>
            </a:pPr>
            <a:r>
              <a:rPr lang="en-US" sz="3851" spc="-265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lang="en-US" sz="3851" spc="-26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contains the following columns: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9955" y="6303446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1032" y="-5030267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01567" y="6404772"/>
            <a:ext cx="10060535" cy="10060535"/>
          </a:xfrm>
          <a:custGeom>
            <a:avLst/>
            <a:gdLst/>
            <a:ahLst/>
            <a:cxnLst/>
            <a:rect r="r" b="b" t="t" l="l"/>
            <a:pathLst>
              <a:path h="10060535" w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9009" y="703817"/>
            <a:ext cx="3608246" cy="36082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082073" y="6404772"/>
            <a:ext cx="3608246" cy="36082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50640" y="4600656"/>
            <a:ext cx="3608246" cy="36082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8888" y="2299381"/>
            <a:ext cx="3608246" cy="360823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6747" t="0" r="-16747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-357787" y="574357"/>
            <a:ext cx="14994646" cy="8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4"/>
              </a:lnSpc>
              <a:spcBef>
                <a:spcPct val="0"/>
              </a:spcBef>
            </a:pPr>
            <a:r>
              <a:rPr lang="en-US" b="true" sz="4724" spc="-326" strike="noStrike" u="none">
                <a:solidFill>
                  <a:srgbClr val="12294E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Dataset Overview: Skin Cancer MNIST: HAM10000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352" y="1723728"/>
            <a:ext cx="10013680" cy="148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7929" indent="-458964" lvl="1">
              <a:lnSpc>
                <a:spcPts val="5952"/>
              </a:lnSpc>
              <a:buFont typeface="Arial"/>
              <a:buChar char="•"/>
            </a:pPr>
            <a:r>
              <a:rPr lang="en-US" sz="4251" spc="-293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dataset contains labeled skin lesion images for 7 different classes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5083" y="3130212"/>
            <a:ext cx="7781187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-bkl (Benign Keratosis-like lesions)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-nv (Melanocytic Nevi)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-df (Dermatofibroma)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-mel (Melanoma)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-vasc (Vascular Lesions)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-bcc (Basal Cell Carcinoma)</a:t>
            </a:r>
          </a:p>
          <a:p>
            <a:pPr algn="l" marL="0" indent="0" lvl="1">
              <a:lnSpc>
                <a:spcPts val="5599"/>
              </a:lnSpc>
              <a:spcBef>
                <a:spcPct val="0"/>
              </a:spcBef>
            </a:pPr>
            <a:r>
              <a:rPr lang="en-US" sz="3999" spc="-275" strike="noStrike" u="none">
                <a:solidFill>
                  <a:srgbClr val="12294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-akiec (Actinic Keratoses and Intraepithelial Carcinoma)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911" y="2981399"/>
            <a:ext cx="6882383" cy="5230611"/>
          </a:xfrm>
          <a:custGeom>
            <a:avLst/>
            <a:gdLst/>
            <a:ahLst/>
            <a:cxnLst/>
            <a:rect r="r" b="b" t="t" l="l"/>
            <a:pathLst>
              <a:path h="5230611" w="6882383">
                <a:moveTo>
                  <a:pt x="0" y="0"/>
                </a:moveTo>
                <a:lnTo>
                  <a:pt x="6882383" y="0"/>
                </a:lnTo>
                <a:lnTo>
                  <a:pt x="6882383" y="5230611"/>
                </a:lnTo>
                <a:lnTo>
                  <a:pt x="0" y="523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091" y="933450"/>
            <a:ext cx="106097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Essential Phases of the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68789" y="7367357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8789" y="5902908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Architecture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8789" y="3064453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8789" y="4483680"/>
            <a:ext cx="6882383" cy="84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5" spc="-34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7825" y="1028700"/>
            <a:ext cx="8325489" cy="7712350"/>
            <a:chOff x="0" y="0"/>
            <a:chExt cx="87741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7418" cy="812800"/>
            </a:xfrm>
            <a:custGeom>
              <a:avLst/>
              <a:gdLst/>
              <a:ahLst/>
              <a:cxnLst/>
              <a:rect r="r" b="b" t="t" l="l"/>
              <a:pathLst>
                <a:path h="812800" w="877418">
                  <a:moveTo>
                    <a:pt x="438709" y="0"/>
                  </a:moveTo>
                  <a:cubicBezTo>
                    <a:pt x="196417" y="0"/>
                    <a:pt x="0" y="181951"/>
                    <a:pt x="0" y="406400"/>
                  </a:cubicBezTo>
                  <a:cubicBezTo>
                    <a:pt x="0" y="630849"/>
                    <a:pt x="196417" y="812800"/>
                    <a:pt x="438709" y="812800"/>
                  </a:cubicBezTo>
                  <a:cubicBezTo>
                    <a:pt x="681002" y="812800"/>
                    <a:pt x="877418" y="630849"/>
                    <a:pt x="877418" y="406400"/>
                  </a:cubicBezTo>
                  <a:cubicBezTo>
                    <a:pt x="877418" y="181951"/>
                    <a:pt x="681002" y="0"/>
                    <a:pt x="438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258" y="-95250"/>
              <a:ext cx="71290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79"/>
                </a:lnSpc>
              </a:pPr>
              <a:r>
                <a:rPr lang="en-US" sz="8699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Visualization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03761" y="1438067"/>
            <a:ext cx="6893617" cy="6893617"/>
          </a:xfrm>
          <a:custGeom>
            <a:avLst/>
            <a:gdLst/>
            <a:ahLst/>
            <a:cxnLst/>
            <a:rect r="r" b="b" t="t" l="l"/>
            <a:pathLst>
              <a:path h="6893617" w="6893617">
                <a:moveTo>
                  <a:pt x="0" y="0"/>
                </a:moveTo>
                <a:lnTo>
                  <a:pt x="6893617" y="0"/>
                </a:lnTo>
                <a:lnTo>
                  <a:pt x="6893617" y="6893617"/>
                </a:lnTo>
                <a:lnTo>
                  <a:pt x="0" y="68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6607" y="-430540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7"/>
                </a:lnTo>
                <a:lnTo>
                  <a:pt x="0" y="167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98296" y="-2409370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1801" y="3821379"/>
            <a:ext cx="9711575" cy="6317961"/>
          </a:xfrm>
          <a:custGeom>
            <a:avLst/>
            <a:gdLst/>
            <a:ahLst/>
            <a:cxnLst/>
            <a:rect r="r" b="b" t="t" l="l"/>
            <a:pathLst>
              <a:path h="6317961" w="9711575">
                <a:moveTo>
                  <a:pt x="0" y="0"/>
                </a:moveTo>
                <a:lnTo>
                  <a:pt x="9711575" y="0"/>
                </a:lnTo>
                <a:lnTo>
                  <a:pt x="9711575" y="6317961"/>
                </a:lnTo>
                <a:lnTo>
                  <a:pt x="0" y="631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9" t="0" r="-1069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9139238" y="4871987"/>
            <a:ext cx="9525" cy="49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54071" y="778314"/>
            <a:ext cx="7824528" cy="67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585" spc="-385">
                <a:solidFill>
                  <a:srgbClr val="12294E"/>
                </a:solidFill>
                <a:latin typeface="Nunito Bold"/>
                <a:ea typeface="Nunito Bold"/>
                <a:cs typeface="Nunito Bold"/>
                <a:sym typeface="Nunito Bold"/>
              </a:rPr>
              <a:t>visualization of data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4071" y="1763192"/>
            <a:ext cx="15631930" cy="243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1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 first ,</a:t>
            </a:r>
            <a:r>
              <a:rPr lang="en-US" sz="419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visualized relationships representing the distribution of various dataset features, such as :</a:t>
            </a:r>
          </a:p>
          <a:p>
            <a:pPr algn="l">
              <a:lnSpc>
                <a:spcPts val="65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2356" y="3745179"/>
            <a:ext cx="6972374" cy="420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lesion types count using bar chart .  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lesion locations count using  horizontal bar chart  . 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gender  count using pie chart .</a:t>
            </a:r>
          </a:p>
          <a:p>
            <a:pPr algn="l" marL="862730" indent="-431365" lvl="1">
              <a:lnSpc>
                <a:spcPts val="5594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age  distribution using  histogram and  density curve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6607" y="-430540"/>
            <a:ext cx="1673537" cy="1673537"/>
          </a:xfrm>
          <a:custGeom>
            <a:avLst/>
            <a:gdLst/>
            <a:ahLst/>
            <a:cxnLst/>
            <a:rect r="r" b="b" t="t" l="l"/>
            <a:pathLst>
              <a:path h="1673537" w="1673537">
                <a:moveTo>
                  <a:pt x="0" y="0"/>
                </a:moveTo>
                <a:lnTo>
                  <a:pt x="1673537" y="0"/>
                </a:lnTo>
                <a:lnTo>
                  <a:pt x="1673537" y="1673537"/>
                </a:lnTo>
                <a:lnTo>
                  <a:pt x="0" y="167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23667" y="-2946291"/>
            <a:ext cx="7304734" cy="7304734"/>
          </a:xfrm>
          <a:custGeom>
            <a:avLst/>
            <a:gdLst/>
            <a:ahLst/>
            <a:cxnLst/>
            <a:rect r="r" b="b" t="t" l="l"/>
            <a:pathLst>
              <a:path h="7304734" w="7304734">
                <a:moveTo>
                  <a:pt x="0" y="0"/>
                </a:moveTo>
                <a:lnTo>
                  <a:pt x="7304734" y="0"/>
                </a:lnTo>
                <a:lnTo>
                  <a:pt x="7304734" y="7304734"/>
                </a:lnTo>
                <a:lnTo>
                  <a:pt x="0" y="730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4018" y="3654842"/>
            <a:ext cx="9578949" cy="6150881"/>
          </a:xfrm>
          <a:custGeom>
            <a:avLst/>
            <a:gdLst/>
            <a:ahLst/>
            <a:cxnLst/>
            <a:rect r="r" b="b" t="t" l="l"/>
            <a:pathLst>
              <a:path h="6150881" w="9578949">
                <a:moveTo>
                  <a:pt x="0" y="0"/>
                </a:moveTo>
                <a:lnTo>
                  <a:pt x="9578949" y="0"/>
                </a:lnTo>
                <a:lnTo>
                  <a:pt x="9578949" y="6150882"/>
                </a:lnTo>
                <a:lnTo>
                  <a:pt x="0" y="6150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272506" y="952500"/>
            <a:ext cx="16072247" cy="14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  <a:spcBef>
                <a:spcPct val="0"/>
              </a:spcBef>
            </a:pPr>
            <a:r>
              <a:rPr lang="en-US" sz="4195" spc="-28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Next, we explored relationships between various features to uncover patterns, such as:</a:t>
            </a:r>
          </a:p>
          <a:p>
            <a:pPr algn="l">
              <a:lnSpc>
                <a:spcPts val="5874"/>
              </a:lnSpc>
              <a:spcBef>
                <a:spcPct val="0"/>
              </a:spcBef>
            </a:pPr>
            <a:r>
              <a:rPr lang="en-US" sz="4195" spc="-28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506" y="1815153"/>
            <a:ext cx="10575608" cy="491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age varies across lesion types using poxplot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gender distribution for each diagnosis using  countplot 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lesion localization trends using</a:t>
            </a:r>
          </a:p>
          <a:p>
            <a:pPr algn="l">
              <a:lnSpc>
                <a:spcPts val="6593"/>
              </a:lnSpc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heatmap .</a:t>
            </a:r>
          </a:p>
          <a:p>
            <a:pPr algn="l" marL="862730" indent="-431365" lvl="1">
              <a:lnSpc>
                <a:spcPts val="6593"/>
              </a:lnSpc>
              <a:buFont typeface="Arial"/>
              <a:buChar char="•"/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diagnostic methods used for each</a:t>
            </a:r>
          </a:p>
          <a:p>
            <a:pPr algn="l">
              <a:lnSpc>
                <a:spcPts val="6593"/>
              </a:lnSpc>
            </a:pPr>
            <a:r>
              <a:rPr lang="en-US" sz="3995" spc="-27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lesion type using  grouped bar chart.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DAGafM4APl4</dc:identifier>
  <dcterms:modified xsi:type="dcterms:W3CDTF">2011-08-01T06:04:30Z</dcterms:modified>
  <cp:revision>1</cp:revision>
  <dc:title>Older Adults Medical &amp; Health Screenings</dc:title>
</cp:coreProperties>
</file>